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2" r:id="rId3"/>
    <p:sldId id="261" r:id="rId4"/>
    <p:sldId id="257" r:id="rId5"/>
    <p:sldId id="258" r:id="rId6"/>
    <p:sldId id="262" r:id="rId7"/>
    <p:sldId id="259" r:id="rId8"/>
    <p:sldId id="263" r:id="rId9"/>
    <p:sldId id="260" r:id="rId10"/>
    <p:sldId id="264" r:id="rId11"/>
    <p:sldId id="265" r:id="rId12"/>
    <p:sldId id="293" r:id="rId13"/>
    <p:sldId id="273" r:id="rId14"/>
    <p:sldId id="274" r:id="rId15"/>
    <p:sldId id="275" r:id="rId16"/>
    <p:sldId id="266" r:id="rId17"/>
    <p:sldId id="267" r:id="rId18"/>
    <p:sldId id="268" r:id="rId19"/>
    <p:sldId id="269" r:id="rId20"/>
    <p:sldId id="294" r:id="rId21"/>
    <p:sldId id="270" r:id="rId22"/>
    <p:sldId id="271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16C3-E3F6-4436-9B25-E1ED005C5D4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5288E-E05F-462A-A8F8-151633DCF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4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Akpoti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Antwi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E.O.;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-bah, A.T. Impacts of Rainfall Variability, Land Use and Land Cover Change on Stream Flow of the Black Volta Basin, West Africa.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26.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5288E-E05F-462A-A8F8-151633DCF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Akpoti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Antwi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E.O.;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-bah, A.T. Impacts of Rainfall Variability, Land Use and Land Cover Change on Stream Flow of the Black Volta Basin, West Africa.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5288E-E05F-462A-A8F8-151633DCF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8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3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6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0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4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79964-7FEE-4319-963F-ED34FB53029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9D3D-4B70-4DF9-8C48-204DCDFC1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9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4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Stream order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.</a:t>
            </a:r>
            <a:r>
              <a:rPr lang="en-US" dirty="0">
                <a:latin typeface="Garamond" panose="02020404030301010803" pitchFamily="18" charset="0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90688"/>
            <a:ext cx="81343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0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Stream to </a:t>
            </a:r>
            <a:r>
              <a:rPr lang="en-US" dirty="0" smtClean="0">
                <a:latin typeface="Garamond" panose="02020404030301010803" pitchFamily="18" charset="0"/>
              </a:rPr>
              <a:t>Feature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vectorization </a:t>
            </a:r>
            <a:r>
              <a:rPr lang="en-US" dirty="0">
                <a:latin typeface="Garamond" panose="02020404030301010803" pitchFamily="18" charset="0"/>
              </a:rPr>
              <a:t>of stream networks or any other raster representing a raster linear network for which directionality is known</a:t>
            </a:r>
            <a:r>
              <a:rPr lang="en-US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This </a:t>
            </a:r>
            <a:r>
              <a:rPr lang="en-US" dirty="0">
                <a:latin typeface="Garamond" panose="02020404030301010803" pitchFamily="18" charset="0"/>
              </a:rPr>
              <a:t>is in contrast to the Raster To </a:t>
            </a:r>
            <a:r>
              <a:rPr lang="en-US" dirty="0" smtClean="0">
                <a:latin typeface="Garamond" panose="02020404030301010803" pitchFamily="18" charset="0"/>
              </a:rPr>
              <a:t>Polyline tool</a:t>
            </a:r>
            <a:r>
              <a:rPr lang="en-US" dirty="0">
                <a:latin typeface="Garamond" panose="02020404030301010803" pitchFamily="18" charset="0"/>
              </a:rPr>
              <a:t>, which is generally more aggressive with collapsing the lines together.</a:t>
            </a:r>
          </a:p>
        </p:txBody>
      </p:sp>
    </p:spTree>
    <p:extLst>
      <p:ext uri="{BB962C8B-B14F-4D97-AF65-F5344CB8AC3E}">
        <p14:creationId xmlns:p14="http://schemas.microsoft.com/office/powerpoint/2010/main" val="257398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to </a:t>
            </a:r>
            <a:r>
              <a:rPr lang="en-US" dirty="0" smtClean="0"/>
              <a:t>Feature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8"/>
          <a:stretch/>
        </p:blipFill>
        <p:spPr>
          <a:xfrm>
            <a:off x="3309256" y="1354567"/>
            <a:ext cx="5650711" cy="529345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7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47625"/>
            <a:ext cx="64389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2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9600"/>
            <a:ext cx="7962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91" y="0"/>
            <a:ext cx="6699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04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General 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12487" r="26720" b="14919"/>
          <a:stretch/>
        </p:blipFill>
        <p:spPr>
          <a:xfrm>
            <a:off x="7736114" y="-1"/>
            <a:ext cx="4455886" cy="68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8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11429" r="26446" b="14497"/>
          <a:stretch/>
        </p:blipFill>
        <p:spPr>
          <a:xfrm>
            <a:off x="7750629" y="0"/>
            <a:ext cx="4441371" cy="69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11640" r="26446" b="15979"/>
          <a:stretch/>
        </p:blipFill>
        <p:spPr>
          <a:xfrm>
            <a:off x="7700210" y="0"/>
            <a:ext cx="449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9" t="10371" r="27268" b="15767"/>
          <a:stretch/>
        </p:blipFill>
        <p:spPr>
          <a:xfrm>
            <a:off x="7829604" y="0"/>
            <a:ext cx="4362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75" y="73819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Hydrology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963069"/>
            <a:ext cx="469582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2963069"/>
            <a:ext cx="5295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10370" r="26446" b="16191"/>
          <a:stretch/>
        </p:blipFill>
        <p:spPr>
          <a:xfrm>
            <a:off x="7745169" y="0"/>
            <a:ext cx="4446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t="10417" r="26633" b="15278"/>
          <a:stretch/>
        </p:blipFill>
        <p:spPr>
          <a:xfrm>
            <a:off x="7846465" y="0"/>
            <a:ext cx="4345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9861" r="27174" b="15000"/>
          <a:stretch/>
        </p:blipFill>
        <p:spPr>
          <a:xfrm>
            <a:off x="7953375" y="0"/>
            <a:ext cx="4238625" cy="68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Note: </a:t>
            </a:r>
            <a:r>
              <a:rPr lang="en-US" dirty="0">
                <a:latin typeface="Garamond" panose="02020404030301010803" pitchFamily="18" charset="0"/>
              </a:rPr>
              <a:t>Snap Pour </a:t>
            </a:r>
            <a:r>
              <a:rPr lang="en-US" dirty="0" smtClean="0">
                <a:latin typeface="Garamond" panose="02020404030301010803" pitchFamily="18" charset="0"/>
              </a:rPr>
              <a:t>Point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Snaps features to the highest localized raster cell.  Not necessary if extreme care is taken when features are placed but doesn’t usually hurt.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6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 </a:t>
            </a:r>
          </a:p>
        </p:txBody>
      </p:sp>
      <p:pic>
        <p:nvPicPr>
          <p:cNvPr id="3074" name="Picture 2" descr="Image result for GIS hydrologic DEM condi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16396"/>
            <a:ext cx="97536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85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.</a:t>
            </a:r>
            <a:r>
              <a:rPr lang="en-US" dirty="0">
                <a:latin typeface="Garamond" panose="02020404030301010803" pitchFamily="18" charset="0"/>
              </a:rPr>
              <a:t>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 smtClean="0">
                <a:latin typeface="Garamond" panose="02020404030301010803" pitchFamily="18" charset="0"/>
              </a:rPr>
              <a:t>“However the drawing of blue lines on maps usually involves some subjective judgement by the cartographer”</a:t>
            </a:r>
          </a:p>
          <a:p>
            <a:endParaRPr lang="en-US" dirty="0" smtClean="0">
              <a:latin typeface="Garamond" panose="02020404030301010803" pitchFamily="18" charset="0"/>
            </a:endParaRPr>
          </a:p>
          <a:p>
            <a:r>
              <a:rPr lang="en-US" dirty="0" err="1">
                <a:latin typeface="Garamond" panose="02020404030301010803" pitchFamily="18" charset="0"/>
              </a:rPr>
              <a:t>Tarboton</a:t>
            </a:r>
            <a:r>
              <a:rPr lang="en-US" dirty="0">
                <a:latin typeface="Garamond" panose="02020404030301010803" pitchFamily="18" charset="0"/>
              </a:rPr>
              <a:t>, D. G., R. L. Bras, and I. Rodriguez–</a:t>
            </a:r>
            <a:r>
              <a:rPr lang="en-US" dirty="0" err="1">
                <a:latin typeface="Garamond" panose="02020404030301010803" pitchFamily="18" charset="0"/>
              </a:rPr>
              <a:t>Iturbe</a:t>
            </a:r>
            <a:r>
              <a:rPr lang="en-US" dirty="0">
                <a:latin typeface="Garamond" panose="02020404030301010803" pitchFamily="18" charset="0"/>
              </a:rPr>
              <a:t>. 1991. "On the Extraction of Channel Networks from Digital Elevation Data." Hydrological Processes 5: 81–100.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Image result for 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825625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5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36512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HUC  Units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2771" y="1825624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Unique ID for CONUS et al. watersheds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2-digit HUC first-level (region)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4-digit HUC second-level (</a:t>
            </a:r>
            <a:r>
              <a:rPr lang="en-US" sz="2400" dirty="0" err="1" smtClean="0">
                <a:latin typeface="Garamond" panose="02020404030301010803" pitchFamily="18" charset="0"/>
              </a:rPr>
              <a:t>subregion</a:t>
            </a:r>
            <a:r>
              <a:rPr lang="en-US" sz="2400" dirty="0" smtClean="0">
                <a:latin typeface="Garamond" panose="02020404030301010803" pitchFamily="18" charset="0"/>
              </a:rPr>
              <a:t>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6-digit HUC third-level (accounting unit)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8-digit HUC fourth-level (cataloguing unit)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10-digit HUC fifth-level (watershed)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12-digit HUC sixth-level (</a:t>
            </a:r>
            <a:r>
              <a:rPr lang="en-US" sz="2400" dirty="0" err="1" smtClean="0">
                <a:latin typeface="Garamond" panose="02020404030301010803" pitchFamily="18" charset="0"/>
              </a:rPr>
              <a:t>subwatershed</a:t>
            </a:r>
            <a:r>
              <a:rPr lang="en-US" sz="2400" dirty="0" smtClean="0">
                <a:latin typeface="Garamond" panose="02020404030301010803" pitchFamily="18" charset="0"/>
              </a:rPr>
              <a:t>) </a:t>
            </a:r>
            <a:endParaRPr lang="en-US" sz="24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"/>
            <a:ext cx="3205425" cy="2224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1" y="2224357"/>
            <a:ext cx="3205424" cy="2270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4495242"/>
            <a:ext cx="3205424" cy="22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8" y="20546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Basin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5058" y="1665968"/>
            <a:ext cx="2843892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The drainage basins are delineated within the analysis window by identifying ridge lines between basins. </a:t>
            </a:r>
          </a:p>
        </p:txBody>
      </p:sp>
      <p:pic>
        <p:nvPicPr>
          <p:cNvPr id="4098" name="Picture 2" descr="Image result for CONUS bas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722992"/>
            <a:ext cx="916305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74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Sink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A sink is a cell or set of spatially connected cells whose flow direction cannot be assigned one of the eight valid values in a flow direction raster. This can occur when all neighboring cells are higher than the processing cell or when two cells flow into each other, creating a two-cell loop.</a:t>
            </a:r>
            <a:endParaRPr lang="en-US" dirty="0" smtClean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 The Sink tool only supports a D8 input flow direction raster. D8 flow directions can be created using the Flow </a:t>
            </a:r>
            <a:r>
              <a:rPr lang="en-US" dirty="0" smtClean="0">
                <a:latin typeface="Garamond" panose="02020404030301010803" pitchFamily="18" charset="0"/>
              </a:rPr>
              <a:t>Direction tool</a:t>
            </a:r>
            <a:r>
              <a:rPr lang="en-US" dirty="0">
                <a:latin typeface="Garamond" panose="02020404030301010803" pitchFamily="18" charset="0"/>
              </a:rPr>
              <a:t>, run with default flow direction type D8.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737" y="4810125"/>
            <a:ext cx="19145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43" y="13289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Fill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543" y="1593396"/>
            <a:ext cx="11789228" cy="380591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Sinks (and peaks) are often errors due to the resolution of the data or rounding of elevations to the nearest integer value.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Sinks should be filled to ensure proper delineation of basins and streams. If the sinks are not filled, a derived drainage network may be discontinuous.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For 30-meter resolution DEMs, </a:t>
            </a:r>
            <a:r>
              <a:rPr lang="en-US" dirty="0" err="1" smtClean="0">
                <a:latin typeface="Garamond" panose="02020404030301010803" pitchFamily="18" charset="0"/>
              </a:rPr>
              <a:t>Tarboton</a:t>
            </a:r>
            <a:r>
              <a:rPr lang="en-US" dirty="0" smtClean="0">
                <a:latin typeface="Garamond" panose="02020404030301010803" pitchFamily="18" charset="0"/>
              </a:rPr>
              <a:t> et al. (1991) found that from 0.9 to 4.7 percent of the cells in a DEM were sinks. 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The mean adjustment of these sinks ranged from 2.6 to 4.8 meters. This means that for a 1,000 by 1,000 cell grid (1 million cells), there may be 9,000 to 47,000 sinks to be filled.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707" y="5196114"/>
            <a:ext cx="3390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Flow direction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.</a:t>
            </a:r>
            <a:r>
              <a:rPr lang="en-US" dirty="0">
                <a:latin typeface="Garamond" panose="02020404030301010803" pitchFamily="18" charset="0"/>
              </a:rPr>
              <a:t> </a:t>
            </a:r>
          </a:p>
        </p:txBody>
      </p:sp>
      <p:sp>
        <p:nvSpPr>
          <p:cNvPr id="3" name="AutoShape 2" descr="Image result for d8 flow dir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568450"/>
            <a:ext cx="7562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3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Flow Length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Calculates </a:t>
            </a:r>
            <a:r>
              <a:rPr lang="en-US" dirty="0">
                <a:latin typeface="Garamond" panose="02020404030301010803" pitchFamily="18" charset="0"/>
              </a:rPr>
              <a:t>the upstream or downstream distance, or weighted distance, along the flow path for each cell.</a:t>
            </a:r>
          </a:p>
        </p:txBody>
      </p:sp>
    </p:spTree>
    <p:extLst>
      <p:ext uri="{BB962C8B-B14F-4D97-AF65-F5344CB8AC3E}">
        <p14:creationId xmlns:p14="http://schemas.microsoft.com/office/powerpoint/2010/main" val="151946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469</Words>
  <Application>Microsoft Office PowerPoint</Application>
  <PresentationFormat>Widescreen</PresentationFormat>
  <Paragraphs>52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Garamond</vt:lpstr>
      <vt:lpstr>Office Theme</vt:lpstr>
      <vt:lpstr>PowerPoint Presentation</vt:lpstr>
      <vt:lpstr>Hydrology</vt:lpstr>
      <vt:lpstr>PowerPoint Presentation</vt:lpstr>
      <vt:lpstr>HUC  Units</vt:lpstr>
      <vt:lpstr>Basin</vt:lpstr>
      <vt:lpstr>Sink</vt:lpstr>
      <vt:lpstr>Fill</vt:lpstr>
      <vt:lpstr>Flow direction</vt:lpstr>
      <vt:lpstr>Flow Length</vt:lpstr>
      <vt:lpstr>Stream order</vt:lpstr>
      <vt:lpstr>Stream to Feature</vt:lpstr>
      <vt:lpstr>Stream to Feature</vt:lpstr>
      <vt:lpstr>PowerPoint Presentation</vt:lpstr>
      <vt:lpstr>PowerPoint Presentation</vt:lpstr>
      <vt:lpstr>PowerPoint Presentation</vt:lpstr>
      <vt:lpstr>Example: General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 Snap Pour Point</vt:lpstr>
      <vt:lpstr>PowerPoint Presentation</vt:lpstr>
    </vt:vector>
  </TitlesOfParts>
  <Company>University of Kansas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Coll, James Matthew</dc:creator>
  <cp:lastModifiedBy>Coll, James Matthew</cp:lastModifiedBy>
  <cp:revision>19</cp:revision>
  <dcterms:created xsi:type="dcterms:W3CDTF">2018-03-29T05:26:50Z</dcterms:created>
  <dcterms:modified xsi:type="dcterms:W3CDTF">2018-03-29T15:25:09Z</dcterms:modified>
</cp:coreProperties>
</file>